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2" descr="Picture 2"/>
          <p:cNvPicPr>
            <a:picLocks noChangeAspect="1"/>
          </p:cNvPicPr>
          <p:nvPr/>
        </p:nvPicPr>
        <p:blipFill>
          <a:blip r:embed="rId2"/>
          <a:srcRect l="3438" r="3439"/>
          <a:stretch>
            <a:fillRect/>
          </a:stretch>
        </p:blipFill>
        <p:spPr>
          <a:xfrm>
            <a:off x="-7541" y="-1"/>
            <a:ext cx="12206997" cy="6858001"/>
          </a:xfrm>
          <a:prstGeom prst="rect">
            <a:avLst/>
          </a:prstGeom>
          <a:ln w="12700">
            <a:miter lim="400000"/>
          </a:ln>
        </p:spPr>
      </p:pic>
      <p:sp>
        <p:nvSpPr>
          <p:cNvPr id="95" name="TextBox 4"/>
          <p:cNvSpPr txBox="1"/>
          <p:nvPr/>
        </p:nvSpPr>
        <p:spPr>
          <a:xfrm>
            <a:off x="470263" y="1179063"/>
            <a:ext cx="6508931" cy="255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90000"/>
              </a:lnSpc>
              <a:defRPr sz="6000">
                <a:solidFill>
                  <a:srgbClr val="FAFAFA"/>
                </a:solidFill>
                <a:latin typeface="Calibri Light"/>
                <a:ea typeface="Calibri Light"/>
                <a:cs typeface="Calibri Light"/>
                <a:sym typeface="Calibri Light"/>
              </a:defRPr>
            </a:pPr>
            <a:r>
              <a:t>Web Scraping Project</a:t>
            </a:r>
          </a:p>
          <a:p>
            <a:pPr>
              <a:lnSpc>
                <a:spcPct val="90000"/>
              </a:lnSpc>
              <a:defRPr sz="6000">
                <a:latin typeface="Calibri Light"/>
                <a:ea typeface="Calibri Light"/>
                <a:cs typeface="Calibri Light"/>
                <a:sym typeface="Calibri Light"/>
              </a:defRPr>
            </a:pPr>
            <a:r>
              <a:rPr>
                <a:solidFill>
                  <a:srgbClr val="FAFAFA"/>
                </a:solidFill>
              </a:rPr>
              <a:t>Stock Market</a:t>
            </a:r>
          </a:p>
        </p:txBody>
      </p:sp>
      <p:sp>
        <p:nvSpPr>
          <p:cNvPr id="96" name="By:  Miral Dhrafani…"/>
          <p:cNvSpPr txBox="1"/>
          <p:nvPr/>
        </p:nvSpPr>
        <p:spPr>
          <a:xfrm>
            <a:off x="10278565" y="5695139"/>
            <a:ext cx="2511046" cy="1209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FDFDFD"/>
                </a:solidFill>
              </a:defRPr>
            </a:pPr>
            <a:r>
              <a:t>By:  Miral Dhrafani</a:t>
            </a:r>
          </a:p>
          <a:p>
            <a:pPr>
              <a:defRPr>
                <a:solidFill>
                  <a:srgbClr val="FDFDFD"/>
                </a:solidFill>
              </a:defRPr>
            </a:pPr>
            <a:r>
              <a:t>        Ivan Gonzalez</a:t>
            </a:r>
          </a:p>
          <a:p>
            <a:pPr lvl="1">
              <a:defRPr>
                <a:solidFill>
                  <a:srgbClr val="FDFDFD"/>
                </a:solidFill>
              </a:defRPr>
            </a:pPr>
            <a:r>
              <a:t>Yameiry Diaz</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4" descr="Picture 4"/>
          <p:cNvPicPr>
            <a:picLocks noChangeAspect="1"/>
          </p:cNvPicPr>
          <p:nvPr/>
        </p:nvPicPr>
        <p:blipFill>
          <a:blip r:embed="rId2"/>
          <a:srcRect t="7834" b="7834"/>
          <a:stretch>
            <a:fillRect/>
          </a:stretch>
        </p:blipFill>
        <p:spPr>
          <a:xfrm>
            <a:off x="-2" y="0"/>
            <a:ext cx="12192002" cy="6858000"/>
          </a:xfrm>
          <a:prstGeom prst="rect">
            <a:avLst/>
          </a:prstGeom>
          <a:ln w="12700">
            <a:miter lim="400000"/>
          </a:ln>
        </p:spPr>
      </p:pic>
      <p:sp>
        <p:nvSpPr>
          <p:cNvPr id="142" name="4. Price Volatility by Sector:"/>
          <p:cNvSpPr txBox="1"/>
          <p:nvPr/>
        </p:nvSpPr>
        <p:spPr>
          <a:xfrm>
            <a:off x="313517" y="251478"/>
            <a:ext cx="4451897" cy="437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600">
                <a:solidFill>
                  <a:srgbClr val="F1F1F1"/>
                </a:solidFill>
              </a:defRPr>
            </a:lvl1pPr>
          </a:lstStyle>
          <a:p>
            <a:r>
              <a:t>4. Price Volatility by Sector:</a:t>
            </a:r>
          </a:p>
        </p:txBody>
      </p:sp>
      <p:pic>
        <p:nvPicPr>
          <p:cNvPr id="143" name="Screenshot 2024-05-03 at 10.55.02 PM.png" descr="Screenshot 2024-05-03 at 10.55.02 PM.png"/>
          <p:cNvPicPr>
            <a:picLocks noChangeAspect="1"/>
          </p:cNvPicPr>
          <p:nvPr/>
        </p:nvPicPr>
        <p:blipFill>
          <a:blip r:embed="rId3"/>
          <a:stretch>
            <a:fillRect/>
          </a:stretch>
        </p:blipFill>
        <p:spPr>
          <a:xfrm>
            <a:off x="3912015" y="932934"/>
            <a:ext cx="6560278" cy="5233713"/>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Picture 4" descr="Picture 4"/>
          <p:cNvPicPr>
            <a:picLocks noChangeAspect="1"/>
          </p:cNvPicPr>
          <p:nvPr/>
        </p:nvPicPr>
        <p:blipFill>
          <a:blip r:embed="rId2"/>
          <a:srcRect t="7834" b="7834"/>
          <a:stretch>
            <a:fillRect/>
          </a:stretch>
        </p:blipFill>
        <p:spPr>
          <a:xfrm>
            <a:off x="-2" y="0"/>
            <a:ext cx="12192002" cy="6858000"/>
          </a:xfrm>
          <a:prstGeom prst="rect">
            <a:avLst/>
          </a:prstGeom>
          <a:ln w="12700">
            <a:miter lim="400000"/>
          </a:ln>
        </p:spPr>
      </p:pic>
      <p:sp>
        <p:nvSpPr>
          <p:cNvPr id="146" name="5. Correlation Analysis"/>
          <p:cNvSpPr txBox="1"/>
          <p:nvPr/>
        </p:nvSpPr>
        <p:spPr>
          <a:xfrm>
            <a:off x="842137" y="240231"/>
            <a:ext cx="4450666" cy="444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F6F6F6"/>
                </a:solidFill>
              </a:defRPr>
            </a:lvl1pPr>
          </a:lstStyle>
          <a:p>
            <a:r>
              <a:t>5. Correlation Analysis</a:t>
            </a:r>
          </a:p>
        </p:txBody>
      </p:sp>
      <p:pic>
        <p:nvPicPr>
          <p:cNvPr id="147" name="Screenshot 2024-05-03 at 10.56.17 PM.png" descr="Screenshot 2024-05-03 at 10.56.17 PM.png"/>
          <p:cNvPicPr>
            <a:picLocks noChangeAspect="1"/>
          </p:cNvPicPr>
          <p:nvPr/>
        </p:nvPicPr>
        <p:blipFill>
          <a:blip r:embed="rId3"/>
          <a:stretch>
            <a:fillRect/>
          </a:stretch>
        </p:blipFill>
        <p:spPr>
          <a:xfrm>
            <a:off x="157356" y="1317341"/>
            <a:ext cx="6629646" cy="4513608"/>
          </a:xfrm>
          <a:prstGeom prst="rect">
            <a:avLst/>
          </a:prstGeom>
          <a:ln w="12700">
            <a:miter lim="400000"/>
          </a:ln>
        </p:spPr>
      </p:pic>
      <p:pic>
        <p:nvPicPr>
          <p:cNvPr id="148" name="Screenshot 2024-05-03 at 10.56.26 PM.png" descr="Screenshot 2024-05-03 at 10.56.26 PM.png"/>
          <p:cNvPicPr>
            <a:picLocks noChangeAspect="1"/>
          </p:cNvPicPr>
          <p:nvPr/>
        </p:nvPicPr>
        <p:blipFill>
          <a:blip r:embed="rId4"/>
          <a:stretch>
            <a:fillRect/>
          </a:stretch>
        </p:blipFill>
        <p:spPr>
          <a:xfrm>
            <a:off x="7062109" y="1320700"/>
            <a:ext cx="4986864" cy="320855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4049"/>
        </a:solidFill>
        <a:effectLst/>
      </p:bgPr>
    </p:bg>
    <p:spTree>
      <p:nvGrpSpPr>
        <p:cNvPr id="1" name=""/>
        <p:cNvGrpSpPr/>
        <p:nvPr/>
      </p:nvGrpSpPr>
      <p:grpSpPr>
        <a:xfrm>
          <a:off x="0" y="0"/>
          <a:ext cx="0" cy="0"/>
          <a:chOff x="0" y="0"/>
          <a:chExt cx="0" cy="0"/>
        </a:xfrm>
      </p:grpSpPr>
      <p:sp>
        <p:nvSpPr>
          <p:cNvPr id="150" name="TextBox 6"/>
          <p:cNvSpPr txBox="1"/>
          <p:nvPr/>
        </p:nvSpPr>
        <p:spPr>
          <a:xfrm>
            <a:off x="1387621" y="1635881"/>
            <a:ext cx="8471990" cy="4143088"/>
          </a:xfrm>
          <a:prstGeom prst="rect">
            <a:avLst/>
          </a:prstGeom>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EBEBEB"/>
                </a:solidFill>
              </a:defRPr>
            </a:pPr>
            <a:r>
              <a:t>1. </a:t>
            </a:r>
            <a:r>
              <a:rPr b="1"/>
              <a:t>Data Timeliness:</a:t>
            </a:r>
            <a:r>
              <a:t> Our analysis is based on present values, limiting the ability to identify long-term trends or historical patterns.</a:t>
            </a:r>
          </a:p>
          <a:p>
            <a:pPr lvl="1">
              <a:defRPr>
                <a:solidFill>
                  <a:srgbClr val="EBEBEB"/>
                </a:solidFill>
              </a:defRPr>
            </a:pPr>
            <a:endParaRPr/>
          </a:p>
          <a:p>
            <a:pPr>
              <a:defRPr>
                <a:solidFill>
                  <a:srgbClr val="EBEBEB"/>
                </a:solidFill>
              </a:defRPr>
            </a:pPr>
            <a:r>
              <a:t>2. </a:t>
            </a:r>
            <a:r>
              <a:rPr b="1"/>
              <a:t>Market Volatility:</a:t>
            </a:r>
            <a:r>
              <a:t> The stock market is inherently volatile, and our analysis may not capture sudden market movements or fluctuations that occur after data collection.</a:t>
            </a:r>
          </a:p>
          <a:p>
            <a:pPr lvl="1">
              <a:defRPr>
                <a:solidFill>
                  <a:srgbClr val="EBEBEB"/>
                </a:solidFill>
              </a:defRPr>
            </a:pPr>
            <a:endParaRPr/>
          </a:p>
          <a:p>
            <a:pPr>
              <a:defRPr>
                <a:solidFill>
                  <a:srgbClr val="EBEBEB"/>
                </a:solidFill>
              </a:defRPr>
            </a:pPr>
            <a:r>
              <a:t>3. </a:t>
            </a:r>
            <a:r>
              <a:rPr b="1"/>
              <a:t>Data Completeness:</a:t>
            </a:r>
            <a:r>
              <a:t> While we strive to collect comprehensive data, there may be </a:t>
            </a:r>
          </a:p>
          <a:p>
            <a:pPr>
              <a:defRPr>
                <a:solidFill>
                  <a:srgbClr val="EBEBEB"/>
                </a:solidFill>
              </a:defRPr>
            </a:pPr>
            <a:r>
              <a:t>limitations in the availability or accuracy of the information obtained through web scraping.</a:t>
            </a:r>
          </a:p>
          <a:p>
            <a:pPr>
              <a:defRPr>
                <a:solidFill>
                  <a:srgbClr val="EBEBEB"/>
                </a:solidFill>
              </a:defRPr>
            </a:pPr>
            <a:endParaRPr/>
          </a:p>
          <a:p>
            <a:pPr>
              <a:defRPr>
                <a:solidFill>
                  <a:srgbClr val="EBEBEB"/>
                </a:solidFill>
              </a:defRPr>
            </a:pPr>
            <a:r>
              <a:t>4. </a:t>
            </a:r>
            <a:r>
              <a:rPr b="1"/>
              <a:t>External Factors:</a:t>
            </a:r>
            <a:r>
              <a:t> Market performance can be influenced by various external factors such as economic conditions, geopolitical events, and regulatory changes, which are not fully captured in our analysis.</a:t>
            </a:r>
          </a:p>
        </p:txBody>
      </p:sp>
      <p:sp>
        <p:nvSpPr>
          <p:cNvPr id="151" name="Challenges"/>
          <p:cNvSpPr txBox="1"/>
          <p:nvPr/>
        </p:nvSpPr>
        <p:spPr>
          <a:xfrm>
            <a:off x="1449488" y="611389"/>
            <a:ext cx="3955656" cy="3825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300" b="1">
                <a:solidFill>
                  <a:srgbClr val="F1F1F1"/>
                </a:solidFill>
              </a:defRPr>
            </a:lvl1pPr>
          </a:lstStyle>
          <a:p>
            <a:r>
              <a:t>Challenges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Double-click to edit"/>
          <p:cNvSpPr txBox="1">
            <a:spLocks noGrp="1"/>
          </p:cNvSpPr>
          <p:nvPr>
            <p:ph type="ctrTitle"/>
          </p:nvPr>
        </p:nvSpPr>
        <p:spPr>
          <a:prstGeom prst="rect">
            <a:avLst/>
          </a:prstGeom>
        </p:spPr>
        <p:txBody>
          <a:bodyPr/>
          <a:lstStyle/>
          <a:p>
            <a:endParaRPr/>
          </a:p>
        </p:txBody>
      </p:sp>
      <p:sp>
        <p:nvSpPr>
          <p:cNvPr id="154" name="Double-click to edit"/>
          <p:cNvSpPr txBox="1">
            <a:spLocks noGrp="1"/>
          </p:cNvSpPr>
          <p:nvPr>
            <p:ph type="subTitle" sz="quarter" idx="1"/>
          </p:nvPr>
        </p:nvSpPr>
        <p:spPr>
          <a:prstGeom prst="rect">
            <a:avLst/>
          </a:prstGeom>
        </p:spPr>
        <p:txBody>
          <a:bodyPr/>
          <a:lstStyle/>
          <a:p>
            <a:endParaRPr/>
          </a:p>
        </p:txBody>
      </p:sp>
      <p:pic>
        <p:nvPicPr>
          <p:cNvPr id="155" name="Picture 6" descr="Picture 6"/>
          <p:cNvPicPr>
            <a:picLocks noChangeAspect="1"/>
          </p:cNvPicPr>
          <p:nvPr/>
        </p:nvPicPr>
        <p:blipFill>
          <a:blip r:embed="rId2"/>
          <a:srcRect t="7797" b="7798"/>
          <a:stretch>
            <a:fillRect/>
          </a:stretch>
        </p:blipFill>
        <p:spPr>
          <a:xfrm>
            <a:off x="-2" y="0"/>
            <a:ext cx="12192002" cy="6863850"/>
          </a:xfrm>
          <a:prstGeom prst="rect">
            <a:avLst/>
          </a:prstGeom>
          <a:ln w="12700">
            <a:miter lim="400000"/>
          </a:ln>
        </p:spPr>
      </p:pic>
      <p:sp>
        <p:nvSpPr>
          <p:cNvPr id="156" name="TextBox 8"/>
          <p:cNvSpPr txBox="1"/>
          <p:nvPr/>
        </p:nvSpPr>
        <p:spPr>
          <a:xfrm>
            <a:off x="1087119" y="288980"/>
            <a:ext cx="10017762"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200" b="1">
                <a:solidFill>
                  <a:srgbClr val="FFFFFF"/>
                </a:solidFill>
                <a:latin typeface="Lora"/>
                <a:ea typeface="Lora"/>
                <a:cs typeface="Lora"/>
                <a:sym typeface="Lora"/>
              </a:defRPr>
            </a:lvl1pPr>
          </a:lstStyle>
          <a:p>
            <a:r>
              <a:t>Conclusion </a:t>
            </a:r>
          </a:p>
        </p:txBody>
      </p:sp>
      <p:sp>
        <p:nvSpPr>
          <p:cNvPr id="157" name="Our Analysis of stock market data scraped from Yahoo Finance offers Valuable insights into the current state of various sectors. By employing web scraping techniques and visualizing the data, we’ve gained a clear understanding of sector-wise performance,"/>
          <p:cNvSpPr txBox="1"/>
          <p:nvPr/>
        </p:nvSpPr>
        <p:spPr>
          <a:xfrm>
            <a:off x="2259852" y="1206837"/>
            <a:ext cx="7874746" cy="4714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FEFEFE"/>
                </a:solidFill>
              </a:defRPr>
            </a:pPr>
            <a:r>
              <a:t>Our Analysis of stock market data scraped from Yahoo Finance offers Valuable insights into the current state of various sectors. By employing web scraping techniques and visualizing the data, we’ve gained a clear understanding of sector-wise performance, market capitalization, trading volume, and price volatility  as of the present moment.</a:t>
            </a:r>
          </a:p>
          <a:p>
            <a:pPr>
              <a:defRPr>
                <a:solidFill>
                  <a:srgbClr val="FEFEFE"/>
                </a:solidFill>
              </a:defRPr>
            </a:pPr>
            <a:endParaRPr/>
          </a:p>
          <a:p>
            <a:pPr>
              <a:defRPr>
                <a:solidFill>
                  <a:srgbClr val="FEFEFE"/>
                </a:solidFill>
              </a:defRPr>
            </a:pPr>
            <a:r>
              <a:t>It’s important to note that our  data reflects current values and trends, providing a snapshot of the market dynamics at a specific point in time. While these insights offer valuable guidance for decision-making, they are subject to change a market conditions evolve.</a:t>
            </a:r>
          </a:p>
          <a:p>
            <a:pPr>
              <a:defRPr>
                <a:solidFill>
                  <a:srgbClr val="FEFEFE"/>
                </a:solidFill>
              </a:defRPr>
            </a:pPr>
            <a:endParaRPr/>
          </a:p>
          <a:p>
            <a:pPr>
              <a:defRPr>
                <a:solidFill>
                  <a:srgbClr val="FEFEFE"/>
                </a:solidFill>
              </a:defRPr>
            </a:pPr>
            <a:r>
              <a:t>Our analysis revealed the dominance of certain sectors, with technology emerging as a frontrunner in market capitalization and trading activity. Additionally, we identified major players within these sectors, shedding light on their market influence and significance.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4" descr="Picture 4"/>
          <p:cNvPicPr>
            <a:picLocks noChangeAspect="1"/>
          </p:cNvPicPr>
          <p:nvPr/>
        </p:nvPicPr>
        <p:blipFill>
          <a:blip r:embed="rId2"/>
          <a:srcRect t="953" b="953"/>
          <a:stretch>
            <a:fillRect/>
          </a:stretch>
        </p:blipFill>
        <p:spPr>
          <a:xfrm>
            <a:off x="0" y="-1"/>
            <a:ext cx="12192000" cy="6868708"/>
          </a:xfrm>
          <a:prstGeom prst="rect">
            <a:avLst/>
          </a:prstGeom>
          <a:ln w="12700">
            <a:miter lim="400000"/>
          </a:ln>
        </p:spPr>
      </p:pic>
      <p:sp>
        <p:nvSpPr>
          <p:cNvPr id="160" name="TextBox 6"/>
          <p:cNvSpPr txBox="1"/>
          <p:nvPr/>
        </p:nvSpPr>
        <p:spPr>
          <a:xfrm>
            <a:off x="1500094" y="2576686"/>
            <a:ext cx="8471990" cy="850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90000"/>
              </a:lnSpc>
              <a:defRPr sz="6000">
                <a:solidFill>
                  <a:srgbClr val="FFFFFF"/>
                </a:solidFill>
                <a:latin typeface="Calibri Light"/>
                <a:ea typeface="Calibri Light"/>
                <a:cs typeface="Calibri Light"/>
                <a:sym typeface="Calibri Light"/>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907"/>
        </a:solidFill>
        <a:effectLst/>
      </p:bgPr>
    </p:bg>
    <p:spTree>
      <p:nvGrpSpPr>
        <p:cNvPr id="1" name=""/>
        <p:cNvGrpSpPr/>
        <p:nvPr/>
      </p:nvGrpSpPr>
      <p:grpSpPr>
        <a:xfrm>
          <a:off x="0" y="0"/>
          <a:ext cx="0" cy="0"/>
          <a:chOff x="0" y="0"/>
          <a:chExt cx="0" cy="0"/>
        </a:xfrm>
      </p:grpSpPr>
      <p:sp>
        <p:nvSpPr>
          <p:cNvPr id="98" name="Introduction"/>
          <p:cNvSpPr txBox="1">
            <a:spLocks noGrp="1"/>
          </p:cNvSpPr>
          <p:nvPr>
            <p:ph type="title"/>
          </p:nvPr>
        </p:nvSpPr>
        <p:spPr>
          <a:xfrm>
            <a:off x="277426" y="400963"/>
            <a:ext cx="3932238" cy="1600201"/>
          </a:xfrm>
          <a:prstGeom prst="rect">
            <a:avLst/>
          </a:prstGeom>
        </p:spPr>
        <p:txBody>
          <a:bodyPr/>
          <a:lstStyle/>
          <a:p>
            <a:pPr defTabSz="905255">
              <a:defRPr sz="5940"/>
            </a:pPr>
            <a:r>
              <a:rPr>
                <a:solidFill>
                  <a:srgbClr val="FCFCFC"/>
                </a:solidFill>
              </a:rPr>
              <a:t>Introduction</a:t>
            </a:r>
            <a:r>
              <a:t> </a:t>
            </a:r>
          </a:p>
        </p:txBody>
      </p:sp>
      <p:sp>
        <p:nvSpPr>
          <p:cNvPr id="99" name="Exploring Stock Market by sector using Yahoo Finance webpage"/>
          <p:cNvSpPr txBox="1">
            <a:spLocks noGrp="1"/>
          </p:cNvSpPr>
          <p:nvPr>
            <p:ph type="body" sz="quarter" idx="1"/>
          </p:nvPr>
        </p:nvSpPr>
        <p:spPr>
          <a:xfrm>
            <a:off x="412393" y="2034905"/>
            <a:ext cx="3932238" cy="3811589"/>
          </a:xfrm>
          <a:prstGeom prst="rect">
            <a:avLst/>
          </a:prstGeom>
        </p:spPr>
        <p:txBody>
          <a:bodyPr/>
          <a:lstStyle/>
          <a:p>
            <a:pPr>
              <a:lnSpc>
                <a:spcPct val="100000"/>
              </a:lnSpc>
              <a:spcBef>
                <a:spcPts val="0"/>
              </a:spcBef>
              <a:defRPr sz="2100"/>
            </a:pPr>
            <a:endParaRPr/>
          </a:p>
          <a:p>
            <a:pPr>
              <a:lnSpc>
                <a:spcPct val="100000"/>
              </a:lnSpc>
              <a:spcBef>
                <a:spcPts val="0"/>
              </a:spcBef>
              <a:defRPr sz="2100"/>
            </a:pPr>
            <a:endParaRPr/>
          </a:p>
          <a:p>
            <a:pPr>
              <a:lnSpc>
                <a:spcPct val="100000"/>
              </a:lnSpc>
              <a:spcBef>
                <a:spcPts val="0"/>
              </a:spcBef>
              <a:defRPr sz="2100">
                <a:solidFill>
                  <a:srgbClr val="FFFFFF"/>
                </a:solidFill>
              </a:defRPr>
            </a:pPr>
            <a:r>
              <a:t>Exploring Stock Market by sector using Yahoo Finance webpage</a:t>
            </a:r>
          </a:p>
        </p:txBody>
      </p:sp>
      <p:pic>
        <p:nvPicPr>
          <p:cNvPr id="100" name="Screenshot 2024-05-03 at 9.40.22 PM.png" descr="Screenshot 2024-05-03 at 9.40.22 PM.png"/>
          <p:cNvPicPr>
            <a:picLocks noChangeAspect="1"/>
          </p:cNvPicPr>
          <p:nvPr/>
        </p:nvPicPr>
        <p:blipFill>
          <a:blip r:embed="rId2"/>
          <a:stretch>
            <a:fillRect/>
          </a:stretch>
        </p:blipFill>
        <p:spPr>
          <a:xfrm>
            <a:off x="4529742" y="1638870"/>
            <a:ext cx="7297765" cy="405264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0343"/>
        </a:solidFill>
        <a:effectLst/>
      </p:bgPr>
    </p:bg>
    <p:spTree>
      <p:nvGrpSpPr>
        <p:cNvPr id="1" name=""/>
        <p:cNvGrpSpPr/>
        <p:nvPr/>
      </p:nvGrpSpPr>
      <p:grpSpPr>
        <a:xfrm>
          <a:off x="0" y="0"/>
          <a:ext cx="0" cy="0"/>
          <a:chOff x="0" y="0"/>
          <a:chExt cx="0" cy="0"/>
        </a:xfrm>
      </p:grpSpPr>
      <p:sp>
        <p:nvSpPr>
          <p:cNvPr id="102" name="Data Gathering"/>
          <p:cNvSpPr txBox="1">
            <a:spLocks noGrp="1"/>
          </p:cNvSpPr>
          <p:nvPr>
            <p:ph type="title"/>
          </p:nvPr>
        </p:nvSpPr>
        <p:spPr>
          <a:xfrm>
            <a:off x="839787" y="163509"/>
            <a:ext cx="10406028" cy="783632"/>
          </a:xfrm>
          <a:prstGeom prst="rect">
            <a:avLst/>
          </a:prstGeom>
        </p:spPr>
        <p:txBody>
          <a:bodyPr/>
          <a:lstStyle>
            <a:lvl1pPr algn="ctr">
              <a:defRPr>
                <a:solidFill>
                  <a:srgbClr val="FFFFFF"/>
                </a:solidFill>
              </a:defRPr>
            </a:lvl1pPr>
          </a:lstStyle>
          <a:p>
            <a:r>
              <a:t>Data Gathering</a:t>
            </a:r>
          </a:p>
        </p:txBody>
      </p:sp>
      <p:pic>
        <p:nvPicPr>
          <p:cNvPr id="103" name="Screenshot 2024-05-03 at 9.55.30 PM.png" descr="Screenshot 2024-05-03 at 9.55.30 PM.png"/>
          <p:cNvPicPr>
            <a:picLocks noChangeAspect="1"/>
          </p:cNvPicPr>
          <p:nvPr/>
        </p:nvPicPr>
        <p:blipFill>
          <a:blip r:embed="rId2"/>
          <a:stretch>
            <a:fillRect/>
          </a:stretch>
        </p:blipFill>
        <p:spPr>
          <a:xfrm>
            <a:off x="1277232" y="1322824"/>
            <a:ext cx="1629506" cy="523770"/>
          </a:xfrm>
          <a:prstGeom prst="rect">
            <a:avLst/>
          </a:prstGeom>
          <a:ln w="12700">
            <a:miter lim="400000"/>
          </a:ln>
        </p:spPr>
      </p:pic>
      <p:sp>
        <p:nvSpPr>
          <p:cNvPr id="104" name="Web  Scraping"/>
          <p:cNvSpPr txBox="1"/>
          <p:nvPr/>
        </p:nvSpPr>
        <p:spPr>
          <a:xfrm>
            <a:off x="1378724" y="1926575"/>
            <a:ext cx="1629506"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8F8F8"/>
                </a:solidFill>
              </a:defRPr>
            </a:lvl1pPr>
          </a:lstStyle>
          <a:p>
            <a:r>
              <a:t>Web  Scraping</a:t>
            </a:r>
          </a:p>
        </p:txBody>
      </p:sp>
      <p:pic>
        <p:nvPicPr>
          <p:cNvPr id="105" name="Screenshot 2024-05-03 at 10.06.07 PM.png" descr="Screenshot 2024-05-03 at 10.06.07 PM.png"/>
          <p:cNvPicPr>
            <a:picLocks noChangeAspect="1"/>
          </p:cNvPicPr>
          <p:nvPr/>
        </p:nvPicPr>
        <p:blipFill>
          <a:blip r:embed="rId3"/>
          <a:stretch>
            <a:fillRect/>
          </a:stretch>
        </p:blipFill>
        <p:spPr>
          <a:xfrm>
            <a:off x="235898" y="2436581"/>
            <a:ext cx="4676887" cy="4131251"/>
          </a:xfrm>
          <a:prstGeom prst="rect">
            <a:avLst/>
          </a:prstGeom>
          <a:ln w="12700">
            <a:miter lim="400000"/>
          </a:ln>
        </p:spPr>
      </p:pic>
      <p:pic>
        <p:nvPicPr>
          <p:cNvPr id="106" name="Screenshot 2024-05-03 at 10.08.00 PM.png" descr="Screenshot 2024-05-03 at 10.08.00 PM.png"/>
          <p:cNvPicPr>
            <a:picLocks noChangeAspect="1"/>
          </p:cNvPicPr>
          <p:nvPr/>
        </p:nvPicPr>
        <p:blipFill>
          <a:blip r:embed="rId4"/>
          <a:stretch>
            <a:fillRect/>
          </a:stretch>
        </p:blipFill>
        <p:spPr>
          <a:xfrm>
            <a:off x="5808797" y="2463385"/>
            <a:ext cx="4886658" cy="4077644"/>
          </a:xfrm>
          <a:prstGeom prst="rect">
            <a:avLst/>
          </a:prstGeom>
          <a:ln w="12700">
            <a:miter lim="400000"/>
          </a:ln>
        </p:spPr>
      </p:pic>
      <p:pic>
        <p:nvPicPr>
          <p:cNvPr id="107" name="Screenshot 2024-05-03 at 10.12.31 PM.png" descr="Screenshot 2024-05-03 at 10.12.31 PM.png"/>
          <p:cNvPicPr>
            <a:picLocks noChangeAspect="1"/>
          </p:cNvPicPr>
          <p:nvPr/>
        </p:nvPicPr>
        <p:blipFill>
          <a:blip r:embed="rId5"/>
          <a:stretch>
            <a:fillRect/>
          </a:stretch>
        </p:blipFill>
        <p:spPr>
          <a:xfrm>
            <a:off x="5798885" y="1372026"/>
            <a:ext cx="5331775" cy="66647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0343"/>
        </a:solidFill>
        <a:effectLst/>
      </p:bgPr>
    </p:bg>
    <p:spTree>
      <p:nvGrpSpPr>
        <p:cNvPr id="1" name=""/>
        <p:cNvGrpSpPr/>
        <p:nvPr/>
      </p:nvGrpSpPr>
      <p:grpSpPr>
        <a:xfrm>
          <a:off x="0" y="0"/>
          <a:ext cx="0" cy="0"/>
          <a:chOff x="0" y="0"/>
          <a:chExt cx="0" cy="0"/>
        </a:xfrm>
      </p:grpSpPr>
      <p:pic>
        <p:nvPicPr>
          <p:cNvPr id="109" name="Screenshot 2024-05-03 at 10.13.33 PM.png" descr="Screenshot 2024-05-03 at 10.13.33 PM.png"/>
          <p:cNvPicPr>
            <a:picLocks noChangeAspect="1"/>
          </p:cNvPicPr>
          <p:nvPr/>
        </p:nvPicPr>
        <p:blipFill>
          <a:blip r:embed="rId2"/>
          <a:stretch>
            <a:fillRect/>
          </a:stretch>
        </p:blipFill>
        <p:spPr>
          <a:xfrm>
            <a:off x="75563" y="2095235"/>
            <a:ext cx="5919738" cy="3090152"/>
          </a:xfrm>
          <a:prstGeom prst="rect">
            <a:avLst/>
          </a:prstGeom>
          <a:ln w="12700">
            <a:miter lim="400000"/>
          </a:ln>
        </p:spPr>
      </p:pic>
      <p:pic>
        <p:nvPicPr>
          <p:cNvPr id="110" name="Screenshot 2024-05-03 at 10.21.50 PM.png" descr="Screenshot 2024-05-03 at 10.21.50 PM.png"/>
          <p:cNvPicPr>
            <a:picLocks noChangeAspect="1"/>
          </p:cNvPicPr>
          <p:nvPr/>
        </p:nvPicPr>
        <p:blipFill>
          <a:blip r:embed="rId3"/>
          <a:stretch>
            <a:fillRect/>
          </a:stretch>
        </p:blipFill>
        <p:spPr>
          <a:xfrm>
            <a:off x="6145013" y="2098397"/>
            <a:ext cx="5912021" cy="3083827"/>
          </a:xfrm>
          <a:prstGeom prst="rect">
            <a:avLst/>
          </a:prstGeom>
          <a:ln w="12700">
            <a:miter lim="400000"/>
          </a:ln>
        </p:spPr>
      </p:pic>
      <p:sp>
        <p:nvSpPr>
          <p:cNvPr id="111" name="Scrapping top 100 Stocks Data for each sector"/>
          <p:cNvSpPr txBox="1"/>
          <p:nvPr/>
        </p:nvSpPr>
        <p:spPr>
          <a:xfrm>
            <a:off x="6147551" y="844301"/>
            <a:ext cx="5906946" cy="362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100">
                <a:solidFill>
                  <a:srgbClr val="EEEEEE"/>
                </a:solidFill>
              </a:defRPr>
            </a:lvl1pPr>
          </a:lstStyle>
          <a:p>
            <a:r>
              <a:t>Scrapping top 100 Stocks Data for each sector</a:t>
            </a:r>
          </a:p>
        </p:txBody>
      </p:sp>
      <p:sp>
        <p:nvSpPr>
          <p:cNvPr id="112" name="Analyses from 11 Sectors"/>
          <p:cNvSpPr txBox="1"/>
          <p:nvPr/>
        </p:nvSpPr>
        <p:spPr>
          <a:xfrm>
            <a:off x="119034" y="844301"/>
            <a:ext cx="4196549" cy="38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solidFill>
                  <a:srgbClr val="FAFAFA"/>
                </a:solidFill>
              </a:defRPr>
            </a:lvl1pPr>
          </a:lstStyle>
          <a:p>
            <a:r>
              <a:t>Analyses from 11 Sectors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0343"/>
        </a:solidFill>
        <a:effectLst/>
      </p:bgPr>
    </p:bg>
    <p:spTree>
      <p:nvGrpSpPr>
        <p:cNvPr id="1" name=""/>
        <p:cNvGrpSpPr/>
        <p:nvPr/>
      </p:nvGrpSpPr>
      <p:grpSpPr>
        <a:xfrm>
          <a:off x="0" y="0"/>
          <a:ext cx="0" cy="0"/>
          <a:chOff x="0" y="0"/>
          <a:chExt cx="0" cy="0"/>
        </a:xfrm>
      </p:grpSpPr>
      <p:pic>
        <p:nvPicPr>
          <p:cNvPr id="114" name="Screenshot 2024-05-03 at 10.32.50 PM.png" descr="Screenshot 2024-05-03 at 10.32.50 PM.png"/>
          <p:cNvPicPr>
            <a:picLocks noChangeAspect="1"/>
          </p:cNvPicPr>
          <p:nvPr/>
        </p:nvPicPr>
        <p:blipFill>
          <a:blip r:embed="rId2"/>
          <a:stretch>
            <a:fillRect/>
          </a:stretch>
        </p:blipFill>
        <p:spPr>
          <a:xfrm>
            <a:off x="100942" y="1853844"/>
            <a:ext cx="5169241" cy="3150312"/>
          </a:xfrm>
          <a:prstGeom prst="rect">
            <a:avLst/>
          </a:prstGeom>
          <a:ln w="12700">
            <a:miter lim="400000"/>
          </a:ln>
        </p:spPr>
      </p:pic>
      <p:sp>
        <p:nvSpPr>
          <p:cNvPr id="115" name="Converted from data type object to float for the analyses."/>
          <p:cNvSpPr txBox="1"/>
          <p:nvPr/>
        </p:nvSpPr>
        <p:spPr>
          <a:xfrm>
            <a:off x="298990" y="743076"/>
            <a:ext cx="4570695" cy="625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1F1F1"/>
                </a:solidFill>
              </a:defRPr>
            </a:lvl1pPr>
          </a:lstStyle>
          <a:p>
            <a:r>
              <a:t>Converted from data type object to float for the analyses.</a:t>
            </a:r>
          </a:p>
        </p:txBody>
      </p:sp>
      <p:sp>
        <p:nvSpPr>
          <p:cNvPr id="116" name="Data Set"/>
          <p:cNvSpPr txBox="1"/>
          <p:nvPr/>
        </p:nvSpPr>
        <p:spPr>
          <a:xfrm>
            <a:off x="6777395" y="889126"/>
            <a:ext cx="3311533" cy="4871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EBEBEB"/>
                </a:solidFill>
              </a:defRPr>
            </a:lvl1pPr>
          </a:lstStyle>
          <a:p>
            <a:r>
              <a:t>Data Set</a:t>
            </a:r>
          </a:p>
        </p:txBody>
      </p:sp>
      <p:pic>
        <p:nvPicPr>
          <p:cNvPr id="117" name="Screen Shot 2024-05-04 at 1.02.00 PM.png" descr="Screen Shot 2024-05-04 at 1.02.00 PM.png"/>
          <p:cNvPicPr>
            <a:picLocks noChangeAspect="1"/>
          </p:cNvPicPr>
          <p:nvPr/>
        </p:nvPicPr>
        <p:blipFill>
          <a:blip r:embed="rId3"/>
          <a:stretch>
            <a:fillRect/>
          </a:stretch>
        </p:blipFill>
        <p:spPr>
          <a:xfrm>
            <a:off x="5313677" y="1843181"/>
            <a:ext cx="6833334" cy="343938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ouble-click to edit"/>
          <p:cNvSpPr txBox="1">
            <a:spLocks noGrp="1"/>
          </p:cNvSpPr>
          <p:nvPr>
            <p:ph type="title"/>
          </p:nvPr>
        </p:nvSpPr>
        <p:spPr>
          <a:prstGeom prst="rect">
            <a:avLst/>
          </a:prstGeom>
        </p:spPr>
        <p:txBody>
          <a:bodyPr/>
          <a:lstStyle/>
          <a:p>
            <a:endParaRPr/>
          </a:p>
        </p:txBody>
      </p:sp>
      <p:sp>
        <p:nvSpPr>
          <p:cNvPr id="120" name="Double-click to edit"/>
          <p:cNvSpPr txBox="1">
            <a:spLocks noGrp="1"/>
          </p:cNvSpPr>
          <p:nvPr>
            <p:ph type="body" sz="quarter" idx="1"/>
          </p:nvPr>
        </p:nvSpPr>
        <p:spPr>
          <a:prstGeom prst="rect">
            <a:avLst/>
          </a:prstGeom>
        </p:spPr>
        <p:txBody>
          <a:bodyPr/>
          <a:lstStyle/>
          <a:p>
            <a:endParaRPr/>
          </a:p>
        </p:txBody>
      </p:sp>
      <p:sp>
        <p:nvSpPr>
          <p:cNvPr id="121" name="Text Placeholder 4"/>
          <p:cNvSpPr>
            <a:spLocks noGrp="1"/>
          </p:cNvSpPr>
          <p:nvPr>
            <p:ph type="body" idx="21"/>
          </p:nvPr>
        </p:nvSpPr>
        <p:spPr>
          <a:prstGeom prst="rect">
            <a:avLst/>
          </a:prstGeom>
        </p:spPr>
        <p:txBody>
          <a:bodyPr/>
          <a:lstStyle/>
          <a:p>
            <a:pPr marL="0" indent="0">
              <a:buSzTx/>
              <a:buFontTx/>
              <a:buNone/>
              <a:defRPr sz="2400" b="1"/>
            </a:pPr>
            <a:endParaRPr/>
          </a:p>
        </p:txBody>
      </p:sp>
      <p:pic>
        <p:nvPicPr>
          <p:cNvPr id="122" name="Picture 4" descr="Picture 4"/>
          <p:cNvPicPr>
            <a:picLocks noChangeAspect="1"/>
          </p:cNvPicPr>
          <p:nvPr/>
        </p:nvPicPr>
        <p:blipFill>
          <a:blip r:embed="rId2"/>
          <a:srcRect t="7834" b="7834"/>
          <a:stretch>
            <a:fillRect/>
          </a:stretch>
        </p:blipFill>
        <p:spPr>
          <a:xfrm>
            <a:off x="-2" y="0"/>
            <a:ext cx="12192002" cy="6858000"/>
          </a:xfrm>
          <a:prstGeom prst="rect">
            <a:avLst/>
          </a:prstGeom>
          <a:ln w="12700">
            <a:miter lim="400000"/>
          </a:ln>
        </p:spPr>
      </p:pic>
      <p:sp>
        <p:nvSpPr>
          <p:cNvPr id="123" name="Visualization"/>
          <p:cNvSpPr txBox="1"/>
          <p:nvPr/>
        </p:nvSpPr>
        <p:spPr>
          <a:xfrm>
            <a:off x="920868" y="296467"/>
            <a:ext cx="3846699" cy="6341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200">
                <a:solidFill>
                  <a:srgbClr val="F27D21"/>
                </a:solidFill>
              </a:defRPr>
            </a:lvl1pPr>
          </a:lstStyle>
          <a:p>
            <a:r>
              <a:t> Visualization</a:t>
            </a:r>
          </a:p>
        </p:txBody>
      </p:sp>
      <p:sp>
        <p:nvSpPr>
          <p:cNvPr id="124" name="1. Average price by Sector"/>
          <p:cNvSpPr txBox="1"/>
          <p:nvPr/>
        </p:nvSpPr>
        <p:spPr>
          <a:xfrm>
            <a:off x="617193" y="1398696"/>
            <a:ext cx="3356477" cy="738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300">
                <a:solidFill>
                  <a:srgbClr val="F0F0F0"/>
                </a:solidFill>
              </a:defRPr>
            </a:lvl1pPr>
          </a:lstStyle>
          <a:p>
            <a:r>
              <a:t>1. Average price by Sector</a:t>
            </a:r>
          </a:p>
        </p:txBody>
      </p:sp>
      <p:pic>
        <p:nvPicPr>
          <p:cNvPr id="125" name="Screenshot 2024-05-03 at 10.40.58 PM.png" descr="Screenshot 2024-05-03 at 10.40.58 PM.png"/>
          <p:cNvPicPr>
            <a:picLocks noChangeAspect="1"/>
          </p:cNvPicPr>
          <p:nvPr/>
        </p:nvPicPr>
        <p:blipFill>
          <a:blip r:embed="rId3"/>
          <a:stretch>
            <a:fillRect/>
          </a:stretch>
        </p:blipFill>
        <p:spPr>
          <a:xfrm>
            <a:off x="4578978" y="1568070"/>
            <a:ext cx="6936923" cy="495213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Picture 4" descr="Picture 4"/>
          <p:cNvPicPr>
            <a:picLocks noChangeAspect="1"/>
          </p:cNvPicPr>
          <p:nvPr/>
        </p:nvPicPr>
        <p:blipFill>
          <a:blip r:embed="rId2"/>
          <a:srcRect t="7834" b="7834"/>
          <a:stretch>
            <a:fillRect/>
          </a:stretch>
        </p:blipFill>
        <p:spPr>
          <a:xfrm>
            <a:off x="-2" y="0"/>
            <a:ext cx="12192002" cy="6858000"/>
          </a:xfrm>
          <a:prstGeom prst="rect">
            <a:avLst/>
          </a:prstGeom>
          <a:ln w="12700">
            <a:miter lim="400000"/>
          </a:ln>
        </p:spPr>
      </p:pic>
      <p:sp>
        <p:nvSpPr>
          <p:cNvPr id="128" name="2. Total Market Cap by Sector"/>
          <p:cNvSpPr txBox="1"/>
          <p:nvPr/>
        </p:nvSpPr>
        <p:spPr>
          <a:xfrm>
            <a:off x="797148" y="217736"/>
            <a:ext cx="4793883" cy="437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600">
                <a:solidFill>
                  <a:srgbClr val="F2F2F2"/>
                </a:solidFill>
              </a:defRPr>
            </a:lvl1pPr>
          </a:lstStyle>
          <a:p>
            <a:r>
              <a:t>2. Total Market Cap by Sector</a:t>
            </a:r>
          </a:p>
        </p:txBody>
      </p:sp>
      <p:pic>
        <p:nvPicPr>
          <p:cNvPr id="129" name="Screenshot 2024-05-03 at 10.43.36 PM.png" descr="Screenshot 2024-05-03 at 10.43.36 PM.png"/>
          <p:cNvPicPr>
            <a:picLocks noChangeAspect="1"/>
          </p:cNvPicPr>
          <p:nvPr/>
        </p:nvPicPr>
        <p:blipFill>
          <a:blip r:embed="rId3"/>
          <a:stretch>
            <a:fillRect/>
          </a:stretch>
        </p:blipFill>
        <p:spPr>
          <a:xfrm>
            <a:off x="5054333" y="968368"/>
            <a:ext cx="6457866" cy="542758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icture 4" descr="Picture 4"/>
          <p:cNvPicPr>
            <a:picLocks noChangeAspect="1"/>
          </p:cNvPicPr>
          <p:nvPr/>
        </p:nvPicPr>
        <p:blipFill>
          <a:blip r:embed="rId2"/>
          <a:srcRect t="7834" b="7834"/>
          <a:stretch>
            <a:fillRect/>
          </a:stretch>
        </p:blipFill>
        <p:spPr>
          <a:xfrm>
            <a:off x="-2" y="0"/>
            <a:ext cx="12192002" cy="6858000"/>
          </a:xfrm>
          <a:prstGeom prst="rect">
            <a:avLst/>
          </a:prstGeom>
          <a:ln w="12700">
            <a:miter lim="400000"/>
          </a:ln>
        </p:spPr>
      </p:pic>
      <p:sp>
        <p:nvSpPr>
          <p:cNvPr id="132" name="2a.  Total Market Cap by Company in Technology Sector"/>
          <p:cNvSpPr txBox="1"/>
          <p:nvPr/>
        </p:nvSpPr>
        <p:spPr>
          <a:xfrm>
            <a:off x="222309" y="273972"/>
            <a:ext cx="6495817" cy="385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solidFill>
                  <a:srgbClr val="F2F2F2"/>
                </a:solidFill>
              </a:defRPr>
            </a:lvl1pPr>
          </a:lstStyle>
          <a:p>
            <a:r>
              <a:t>2a.  Total Market Cap by Company in Technology Sector</a:t>
            </a:r>
          </a:p>
        </p:txBody>
      </p:sp>
      <p:pic>
        <p:nvPicPr>
          <p:cNvPr id="133" name="Screenshot 2024-05-03 at 10.45.12 PM.png" descr="Screenshot 2024-05-03 at 10.45.12 PM.png"/>
          <p:cNvPicPr>
            <a:picLocks noChangeAspect="1"/>
          </p:cNvPicPr>
          <p:nvPr/>
        </p:nvPicPr>
        <p:blipFill>
          <a:blip r:embed="rId3"/>
          <a:stretch>
            <a:fillRect/>
          </a:stretch>
        </p:blipFill>
        <p:spPr>
          <a:xfrm>
            <a:off x="453874" y="1267628"/>
            <a:ext cx="6032687" cy="3770430"/>
          </a:xfrm>
          <a:prstGeom prst="rect">
            <a:avLst/>
          </a:prstGeom>
          <a:ln w="12700">
            <a:miter lim="400000"/>
          </a:ln>
        </p:spPr>
      </p:pic>
      <p:pic>
        <p:nvPicPr>
          <p:cNvPr id="134" name="Screenshot 2024-05-03 at 10.48.35 PM.png" descr="Screenshot 2024-05-03 at 10.48.35 PM.png"/>
          <p:cNvPicPr>
            <a:picLocks noChangeAspect="1"/>
          </p:cNvPicPr>
          <p:nvPr/>
        </p:nvPicPr>
        <p:blipFill>
          <a:blip r:embed="rId4"/>
          <a:stretch>
            <a:fillRect/>
          </a:stretch>
        </p:blipFill>
        <p:spPr>
          <a:xfrm>
            <a:off x="7856284" y="443417"/>
            <a:ext cx="3735882" cy="2530094"/>
          </a:xfrm>
          <a:prstGeom prst="rect">
            <a:avLst/>
          </a:prstGeom>
          <a:ln w="12700">
            <a:miter lim="400000"/>
          </a:ln>
        </p:spPr>
      </p:pic>
      <p:pic>
        <p:nvPicPr>
          <p:cNvPr id="3" name="Picture 2" descr="A green rectangle with black text&#10;&#10;Description automatically generated">
            <a:extLst>
              <a:ext uri="{FF2B5EF4-FFF2-40B4-BE49-F238E27FC236}">
                <a16:creationId xmlns:a16="http://schemas.microsoft.com/office/drawing/2014/main" id="{8002C68F-36E0-363E-D6B8-D1A09FD82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186" y="3429000"/>
            <a:ext cx="5060188" cy="2530094"/>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4" descr="Picture 4"/>
          <p:cNvPicPr>
            <a:picLocks noChangeAspect="1"/>
          </p:cNvPicPr>
          <p:nvPr/>
        </p:nvPicPr>
        <p:blipFill>
          <a:blip r:embed="rId2"/>
          <a:srcRect t="7834" b="7834"/>
          <a:stretch>
            <a:fillRect/>
          </a:stretch>
        </p:blipFill>
        <p:spPr>
          <a:xfrm>
            <a:off x="-2" y="0"/>
            <a:ext cx="12192002" cy="6858000"/>
          </a:xfrm>
          <a:prstGeom prst="rect">
            <a:avLst/>
          </a:prstGeom>
          <a:ln w="12700">
            <a:miter lim="400000"/>
          </a:ln>
        </p:spPr>
      </p:pic>
      <p:sp>
        <p:nvSpPr>
          <p:cNvPr id="138" name="3. Total trading Volume by sector"/>
          <p:cNvSpPr txBox="1"/>
          <p:nvPr/>
        </p:nvSpPr>
        <p:spPr>
          <a:xfrm>
            <a:off x="222309" y="273972"/>
            <a:ext cx="6495817" cy="385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200">
                <a:solidFill>
                  <a:srgbClr val="F2F2F2"/>
                </a:solidFill>
              </a:defRPr>
            </a:lvl1pPr>
          </a:lstStyle>
          <a:p>
            <a:r>
              <a:t>3. Total trading Volume by sector</a:t>
            </a:r>
          </a:p>
        </p:txBody>
      </p:sp>
      <p:pic>
        <p:nvPicPr>
          <p:cNvPr id="139" name="Screenshot 2024-05-04 at 1.55.45 PM.png" descr="Screenshot 2024-05-04 at 1.55.45 PM.png"/>
          <p:cNvPicPr>
            <a:picLocks noChangeAspect="1"/>
          </p:cNvPicPr>
          <p:nvPr/>
        </p:nvPicPr>
        <p:blipFill>
          <a:blip r:embed="rId3"/>
          <a:stretch>
            <a:fillRect/>
          </a:stretch>
        </p:blipFill>
        <p:spPr>
          <a:xfrm>
            <a:off x="2533546" y="1196818"/>
            <a:ext cx="6681596" cy="473014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361</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Introduction </vt:lpstr>
      <vt:lpstr>Data Gathering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DHRAFANI, MIRAL</cp:lastModifiedBy>
  <cp:revision>1</cp:revision>
  <dcterms:modified xsi:type="dcterms:W3CDTF">2024-05-04T20:18:54Z</dcterms:modified>
</cp:coreProperties>
</file>